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24"/>
  </p:notesMasterIdLst>
  <p:handoutMasterIdLst>
    <p:handoutMasterId r:id="rId25"/>
  </p:handoutMasterIdLst>
  <p:sldIdLst>
    <p:sldId id="256" r:id="rId2"/>
    <p:sldId id="293" r:id="rId3"/>
    <p:sldId id="295" r:id="rId4"/>
    <p:sldId id="296" r:id="rId5"/>
    <p:sldId id="294" r:id="rId6"/>
    <p:sldId id="297" r:id="rId7"/>
    <p:sldId id="279" r:id="rId8"/>
    <p:sldId id="300" r:id="rId9"/>
    <p:sldId id="299" r:id="rId10"/>
    <p:sldId id="301" r:id="rId11"/>
    <p:sldId id="302" r:id="rId12"/>
    <p:sldId id="292" r:id="rId13"/>
    <p:sldId id="310" r:id="rId14"/>
    <p:sldId id="304" r:id="rId15"/>
    <p:sldId id="303" r:id="rId16"/>
    <p:sldId id="305" r:id="rId17"/>
    <p:sldId id="306" r:id="rId18"/>
    <p:sldId id="265" r:id="rId19"/>
    <p:sldId id="307" r:id="rId20"/>
    <p:sldId id="308" r:id="rId21"/>
    <p:sldId id="309" r:id="rId22"/>
    <p:sldId id="311" r:id="rId23"/>
  </p:sldIdLst>
  <p:sldSz cx="9144000" cy="6858000" type="screen4x3"/>
  <p:notesSz cx="6845300" cy="919638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5pPr>
    <a:lvl6pPr marL="2286000" algn="l" defTabSz="457200" rtl="0" eaLnBrk="1" latinLnBrk="0" hangingPunct="1"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6pPr>
    <a:lvl7pPr marL="2743200" algn="l" defTabSz="457200" rtl="0" eaLnBrk="1" latinLnBrk="0" hangingPunct="1"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7pPr>
    <a:lvl8pPr marL="3200400" algn="l" defTabSz="457200" rtl="0" eaLnBrk="1" latinLnBrk="0" hangingPunct="1"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8pPr>
    <a:lvl9pPr marL="3657600" algn="l" defTabSz="457200" rtl="0" eaLnBrk="1" latinLnBrk="0" hangingPunct="1">
      <a:defRPr kumimoji="1" sz="2400" kern="1200">
        <a:solidFill>
          <a:schemeClr val="tx1"/>
        </a:solidFill>
        <a:latin typeface="Times New Roman" pitchFamily="-10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  <a:srgbClr val="660066"/>
    <a:srgbClr val="FFFFFF"/>
    <a:srgbClr val="006666"/>
    <a:srgbClr val="009999"/>
    <a:srgbClr val="00CC99"/>
    <a:srgbClr val="330099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45" autoAdjust="0"/>
    <p:restoredTop sz="90927" autoAdjust="0"/>
  </p:normalViewPr>
  <p:slideViewPr>
    <p:cSldViewPr>
      <p:cViewPr varScale="1">
        <p:scale>
          <a:sx n="68" d="100"/>
          <a:sy n="68" d="100"/>
        </p:scale>
        <p:origin x="80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0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630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7630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fld id="{2EC130E5-63E1-C641-AA3B-A0A0F4A740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87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gif>
</file>

<file path=ppt/media/image21.gif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9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630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7630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fld id="{890E8248-77EC-1843-8383-77791AADD6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506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09638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-108" charset="0"/>
        <a:ea typeface="+mn-ea"/>
        <a:cs typeface="+mn-cs"/>
      </a:defRPr>
    </a:lvl1pPr>
    <a:lvl2pPr marL="455613" algn="l" defTabSz="909638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-108" charset="0"/>
        <a:ea typeface="ＭＳ Ｐゴシック" pitchFamily="-108" charset="-128"/>
        <a:cs typeface="+mn-cs"/>
      </a:defRPr>
    </a:lvl2pPr>
    <a:lvl3pPr marL="912813" algn="l" defTabSz="909638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-108" charset="0"/>
        <a:ea typeface="ＭＳ Ｐゴシック" pitchFamily="-108" charset="-128"/>
        <a:cs typeface="+mn-cs"/>
      </a:defRPr>
    </a:lvl3pPr>
    <a:lvl4pPr marL="1368425" algn="l" defTabSz="909638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-108" charset="0"/>
        <a:ea typeface="ＭＳ Ｐゴシック" pitchFamily="-108" charset="-128"/>
        <a:cs typeface="+mn-cs"/>
      </a:defRPr>
    </a:lvl4pPr>
    <a:lvl5pPr marL="1825625" algn="l" defTabSz="909638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-108" charset="0"/>
        <a:ea typeface="ＭＳ Ｐゴシック" pitchFamily="-10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3776472"/>
            <a:ext cx="7196328" cy="147002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" y="5257800"/>
            <a:ext cx="7196328" cy="98755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Font typeface="Wingdings 2" pitchFamily="18" charset="2"/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4267200"/>
            <a:ext cx="7612063" cy="1100138"/>
          </a:xfrm>
        </p:spPr>
        <p:txBody>
          <a:bodyPr anchor="b"/>
          <a:lstStyle>
            <a:lvl1pPr algn="ctr">
              <a:defRPr sz="4400" b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4040">
            <a:off x="1779080" y="450465"/>
            <a:ext cx="5486400" cy="3626214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Wingdings 2" pitchFamily="18" charset="2"/>
              <a:buNone/>
              <a:defRPr sz="18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175" y="5443538"/>
            <a:ext cx="7612063" cy="804862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A472-FA1A-5440-A7B5-B54AC1D38E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55BEA3-2010-814A-BDD5-D7E74B931A0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 rot="307655">
            <a:off x="4082874" y="3187732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72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414752">
            <a:off x="4623469" y="338031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9E829-91A8-4844-96DC-95F7041FBDF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0" y="457200"/>
            <a:ext cx="1497106" cy="5810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6888" y="457200"/>
            <a:ext cx="6513511" cy="5810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CBAC-07A0-2547-9D41-4B3213DFDD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0FD25-A7AF-DC43-AD05-49AEB5D0BF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889" y="3774328"/>
            <a:ext cx="7199311" cy="1470025"/>
          </a:xfrm>
        </p:spPr>
        <p:txBody>
          <a:bodyPr anchor="b" anchorCtr="0"/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888" y="5257800"/>
            <a:ext cx="7199312" cy="9906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504148">
            <a:off x="4493544" y="555043"/>
            <a:ext cx="4142460" cy="308539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2236694"/>
            <a:ext cx="7612063" cy="1362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3617259"/>
            <a:ext cx="7612063" cy="1500187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4935-A01E-0643-A4D1-F4C2BA2526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5175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637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AF24B-5EA5-5B4F-8258-A9E43B0398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4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174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637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637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50E1-3101-0C44-A581-A04A420A39E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05934-FCDB-8D41-BE6A-9E6EE59D16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5AEA5-47C4-DD4F-A4BB-BC9329B8AA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381000"/>
            <a:ext cx="4149725" cy="58864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31F883-04F0-2543-83BA-309369EC9B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2070846"/>
            <a:ext cx="7612064" cy="4182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375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F55BEA3-2010-814A-BDD5-D7E74B931A0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</p:sldLayoutIdLst>
  <p:transition spd="med">
    <p:cut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2"/>
          </a:solidFill>
          <a:effectLst>
            <a:outerShdw blurRad="50800" dist="25400" dir="2700000" algn="tl" rotWithShape="0">
              <a:schemeClr val="bg1">
                <a:alpha val="4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 typeface="Wingdings 2" pitchFamily="18" charset="2"/>
        <a:buChar char=""/>
        <a:defRPr sz="24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2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0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90600" y="4267200"/>
            <a:ext cx="7199311" cy="1470025"/>
          </a:xfrm>
        </p:spPr>
        <p:txBody>
          <a:bodyPr/>
          <a:lstStyle/>
          <a:p>
            <a:pPr algn="ctr"/>
            <a:r>
              <a:rPr lang="en-US" b="1" dirty="0" smtClean="0"/>
              <a:t>The Jeffersonian Era</a:t>
            </a:r>
            <a:endParaRPr lang="en-US" b="1" dirty="0"/>
          </a:p>
        </p:txBody>
      </p:sp>
      <p:pic>
        <p:nvPicPr>
          <p:cNvPr id="11" name="Picture 4" descr="&#10;jefferson.jpg                                                  0006FF7DMacintosh HD                   B7465B8A:"/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2"/>
          <a:srcRect l="-41439" r="-41439"/>
          <a:stretch>
            <a:fillRect/>
          </a:stretch>
        </p:blipFill>
        <p:spPr bwMode="auto">
          <a:xfrm rot="504148">
            <a:off x="3625062" y="611949"/>
            <a:ext cx="5550513" cy="4134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Monticell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57200"/>
            <a:ext cx="3104445" cy="4191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772400" cy="12192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Louisiana Purchase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4572000"/>
            <a:ext cx="7696200" cy="1905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828,000 square miles</a:t>
            </a:r>
          </a:p>
          <a:p>
            <a:r>
              <a:rPr lang="en-US" b="1" dirty="0" smtClean="0">
                <a:latin typeface="Arial"/>
                <a:cs typeface="Arial"/>
              </a:rPr>
              <a:t>$11,250,000 plus cancellation of French debts</a:t>
            </a:r>
          </a:p>
          <a:p>
            <a:r>
              <a:rPr lang="en-US" b="1" dirty="0" smtClean="0">
                <a:latin typeface="Arial"/>
                <a:cs typeface="Arial"/>
              </a:rPr>
              <a:t>Doubles the size of the U. S.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13932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  <a:endParaRPr lang="en-US" sz="3600" dirty="0" smtClean="0">
              <a:latin typeface="Arial Black" pitchFamily="-108" charset="0"/>
            </a:endParaRP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3</a:t>
            </a:r>
          </a:p>
        </p:txBody>
      </p:sp>
      <p:pic>
        <p:nvPicPr>
          <p:cNvPr id="7" name="Picture 6" descr="LouisianaPurcha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295400"/>
            <a:ext cx="5228107" cy="3200400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772400" cy="12192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Lewis and Clark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2057400"/>
            <a:ext cx="8001000" cy="25908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Jefferson commissions Meriwether Lewis and William Clark to explore Louisiana Territory and beyond to the Pacific Coast</a:t>
            </a:r>
          </a:p>
          <a:p>
            <a:r>
              <a:rPr lang="en-US" b="1" dirty="0" smtClean="0">
                <a:latin typeface="Arial"/>
                <a:cs typeface="Arial"/>
              </a:rPr>
              <a:t>Their expedition (1803-1806) brings back wealth of data about the country and its resources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563231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1803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1806</a:t>
            </a:r>
            <a:endParaRPr lang="en-US" sz="3600" dirty="0">
              <a:latin typeface="Arial Black" pitchFamily="-108" charset="0"/>
            </a:endParaRPr>
          </a:p>
        </p:txBody>
      </p:sp>
      <p:pic>
        <p:nvPicPr>
          <p:cNvPr id="8" name="Picture 7" descr="lewis and clark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52400"/>
            <a:ext cx="2819400" cy="1945386"/>
          </a:xfrm>
          <a:prstGeom prst="rect">
            <a:avLst/>
          </a:prstGeom>
        </p:spPr>
      </p:pic>
      <p:pic>
        <p:nvPicPr>
          <p:cNvPr id="9" name="Picture 8" descr="lewisclarkmap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4267200"/>
            <a:ext cx="3810000" cy="2167283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772400" cy="1219200"/>
          </a:xfrm>
        </p:spPr>
        <p:txBody>
          <a:bodyPr/>
          <a:lstStyle/>
          <a:p>
            <a:pPr algn="l"/>
            <a:r>
              <a:rPr lang="en-US" b="1" dirty="0">
                <a:latin typeface="Book Antiqua"/>
                <a:cs typeface="Book Antiqua"/>
              </a:rPr>
              <a:t>“Empire of Liberty</a:t>
            </a:r>
            <a:r>
              <a:rPr lang="en-US" b="1" dirty="0" smtClean="0">
                <a:latin typeface="Book Antiqua"/>
                <a:cs typeface="Book Antiqua"/>
              </a:rPr>
              <a:t>”</a:t>
            </a:r>
            <a:endParaRPr lang="en-US" b="1" dirty="0"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2514600"/>
            <a:ext cx="7772400" cy="3581400"/>
          </a:xfrm>
        </p:spPr>
        <p:txBody>
          <a:bodyPr/>
          <a:lstStyle/>
          <a:p>
            <a:r>
              <a:rPr lang="en-US" b="1" dirty="0">
                <a:latin typeface="Arial"/>
                <a:cs typeface="Arial"/>
              </a:rPr>
              <a:t>Thomas Jefferson’s term</a:t>
            </a:r>
          </a:p>
          <a:p>
            <a:r>
              <a:rPr lang="en-US" b="1" dirty="0">
                <a:latin typeface="Arial"/>
                <a:cs typeface="Arial"/>
              </a:rPr>
              <a:t>Time eventually destroys empire</a:t>
            </a:r>
          </a:p>
          <a:p>
            <a:r>
              <a:rPr lang="en-US" b="1" dirty="0">
                <a:latin typeface="Arial"/>
                <a:cs typeface="Arial"/>
              </a:rPr>
              <a:t>Unending new space in which to expand postpones decline</a:t>
            </a:r>
          </a:p>
          <a:p>
            <a:r>
              <a:rPr lang="en-US" b="1" dirty="0">
                <a:latin typeface="Arial"/>
                <a:cs typeface="Arial"/>
              </a:rPr>
              <a:t>Land is the great equalizer.  No overpopulation = no class divisions</a:t>
            </a:r>
          </a:p>
        </p:txBody>
      </p:sp>
      <p:pic>
        <p:nvPicPr>
          <p:cNvPr id="26628" name="Picture 4" descr="&#10;jefferson.jpg                                                  0006FF7DMacintosh HD                   B7465B8A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05600" y="533400"/>
            <a:ext cx="1958975" cy="2667000"/>
          </a:xfrm>
          <a:prstGeom prst="rect">
            <a:avLst/>
          </a:prstGeom>
          <a:noFill/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1219200"/>
          </a:xfrm>
        </p:spPr>
        <p:txBody>
          <a:bodyPr/>
          <a:lstStyle/>
          <a:p>
            <a:pPr algn="l"/>
            <a:r>
              <a:rPr lang="en-US" b="1" dirty="0" smtClean="0">
                <a:latin typeface="Book Antiqua"/>
                <a:cs typeface="Book Antiqua"/>
              </a:rPr>
              <a:t>strict constructionist?</a:t>
            </a:r>
            <a:endParaRPr lang="en-US" b="1" dirty="0"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2514600"/>
            <a:ext cx="5943600" cy="3733800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latin typeface="Arial"/>
                <a:cs typeface="Arial"/>
              </a:rPr>
              <a:t>Does the Constitution specifically give the government the authority to purchase new lands?</a:t>
            </a:r>
          </a:p>
          <a:p>
            <a:r>
              <a:rPr lang="en-US" b="1" dirty="0" smtClean="0">
                <a:latin typeface="Arial"/>
                <a:cs typeface="Arial"/>
              </a:rPr>
              <a:t>Was Jefferson a hypocrite?</a:t>
            </a:r>
          </a:p>
          <a:p>
            <a:r>
              <a:rPr lang="en-US" b="1" dirty="0" smtClean="0">
                <a:latin typeface="Arial"/>
                <a:cs typeface="Arial"/>
              </a:rPr>
              <a:t>Is it possible that the presidency changes people’s perspective?</a:t>
            </a:r>
          </a:p>
          <a:p>
            <a:r>
              <a:rPr lang="en-US" b="1" dirty="0" smtClean="0">
                <a:latin typeface="Arial"/>
                <a:cs typeface="Arial"/>
              </a:rPr>
              <a:t>Is strict </a:t>
            </a:r>
            <a:r>
              <a:rPr lang="en-US" b="1" dirty="0" err="1" smtClean="0">
                <a:latin typeface="Arial"/>
                <a:cs typeface="Arial"/>
              </a:rPr>
              <a:t>constructionism</a:t>
            </a:r>
            <a:r>
              <a:rPr lang="en-US" b="1" dirty="0" smtClean="0">
                <a:latin typeface="Arial"/>
                <a:cs typeface="Arial"/>
              </a:rPr>
              <a:t> a valid philosophy?</a:t>
            </a:r>
            <a:endParaRPr lang="en-US" b="1" dirty="0">
              <a:latin typeface="Arial"/>
              <a:cs typeface="Arial"/>
            </a:endParaRPr>
          </a:p>
        </p:txBody>
      </p:sp>
      <p:pic>
        <p:nvPicPr>
          <p:cNvPr id="26628" name="Picture 4" descr="&#10;jefferson.jpg                                                  0006FF7DMacintosh HD                   B7465B8A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05600" y="533400"/>
            <a:ext cx="1958975" cy="2667000"/>
          </a:xfrm>
          <a:prstGeom prst="rect">
            <a:avLst/>
          </a:prstGeom>
          <a:noFill/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British Orders in Council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4648200" cy="43434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Series of edicts blockading most European ports and barring from them all foreign vessels that did not first stop at a British port to pay customs</a:t>
            </a:r>
          </a:p>
          <a:p>
            <a:r>
              <a:rPr lang="en-US" b="1" dirty="0" smtClean="0">
                <a:latin typeface="Arial"/>
                <a:cs typeface="Arial"/>
              </a:rPr>
              <a:t>The orders ignored America's claims to neutral rights. </a:t>
            </a:r>
          </a:p>
          <a:p>
            <a:endParaRPr lang="en-US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7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pic>
        <p:nvPicPr>
          <p:cNvPr id="7" name="Picture 6" descr="Chesapeake_-_Leop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447800"/>
            <a:ext cx="2806920" cy="3886200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Chesapeake-Leopard Incident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5410200" cy="42672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 pitchFamily="-108" charset="0"/>
              </a:rPr>
              <a:t>The United States naval vessel </a:t>
            </a:r>
            <a:r>
              <a:rPr lang="en-US" b="1" i="1" dirty="0" smtClean="0">
                <a:latin typeface="Arial" pitchFamily="-108" charset="0"/>
              </a:rPr>
              <a:t>Chesapeake</a:t>
            </a:r>
            <a:r>
              <a:rPr lang="en-US" b="1" dirty="0" smtClean="0">
                <a:latin typeface="Arial" pitchFamily="-108" charset="0"/>
              </a:rPr>
              <a:t> was fired upon and boarded by British officers from the </a:t>
            </a:r>
            <a:r>
              <a:rPr lang="en-US" b="1" i="1" dirty="0" smtClean="0">
                <a:latin typeface="Arial" pitchFamily="-108" charset="0"/>
              </a:rPr>
              <a:t>Leopard</a:t>
            </a:r>
          </a:p>
          <a:p>
            <a:r>
              <a:rPr lang="en-US" b="1" dirty="0" smtClean="0">
                <a:latin typeface="Arial" pitchFamily="-108" charset="0"/>
              </a:rPr>
              <a:t>Four sailors were impressed into service for the Royal Navy.</a:t>
            </a:r>
          </a:p>
          <a:p>
            <a:r>
              <a:rPr lang="en-US" b="1" dirty="0" smtClean="0">
                <a:latin typeface="Arial" pitchFamily="-108" charset="0"/>
              </a:rPr>
              <a:t>Provoked clamor for war in the United States, but President Jefferson asked Congress for the Embargo Act instead. </a:t>
            </a:r>
            <a:endParaRPr lang="en-US" b="1" dirty="0">
              <a:latin typeface="Arial" pitchFamily="-108" charset="0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7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pic>
        <p:nvPicPr>
          <p:cNvPr id="7" name="Picture 6" descr="Chesapeake_-_Leop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447800"/>
            <a:ext cx="2806920" cy="3886200"/>
          </a:xfrm>
          <a:prstGeom prst="rect">
            <a:avLst/>
          </a:prstGeom>
        </p:spPr>
      </p:pic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990600" y="60198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err="1" smtClean="0">
                <a:solidFill>
                  <a:srgbClr val="3366FF"/>
                </a:solidFill>
                <a:latin typeface="Arial" pitchFamily="-108" charset="0"/>
              </a:rPr>
              <a:t>impressment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Embargo Act of 1807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7543800" cy="44958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Provoked by the "Chesapeake" incident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Prohibited all exports from American ports.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Jefferson hoped to pressure Britain and France into recognizing neutral rights,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Embargo damaged the U.S. economy instead and was bitterly resented, especially in New England. </a:t>
            </a:r>
            <a:endParaRPr lang="en-US" b="1" dirty="0">
              <a:solidFill>
                <a:srgbClr val="FFFFFF"/>
              </a:solidFill>
              <a:latin typeface="Arial" pitchFamily="-108" charset="0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7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914400" y="55626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smtClean="0">
                <a:solidFill>
                  <a:srgbClr val="3366FF"/>
                </a:solidFill>
                <a:latin typeface="Arial" pitchFamily="-108" charset="0"/>
              </a:rPr>
              <a:t>“peaceful coercion”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err="1" smtClean="0">
                <a:solidFill>
                  <a:schemeClr val="tx1"/>
                </a:solidFill>
                <a:latin typeface="Book Antiqua"/>
                <a:cs typeface="Book Antiqua"/>
              </a:rPr>
              <a:t>Ograbme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7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pic>
        <p:nvPicPr>
          <p:cNvPr id="7" name="Content Placeholder 6" descr="ograbme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9504" r="-19504"/>
          <a:stretch>
            <a:fillRect/>
          </a:stretch>
        </p:blipFill>
        <p:spPr>
          <a:xfrm>
            <a:off x="457199" y="1447800"/>
            <a:ext cx="8737965" cy="4800600"/>
          </a:xfr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0" y="381000"/>
            <a:ext cx="7196328" cy="14700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James Madison</a:t>
            </a:r>
            <a:endParaRPr lang="en-US" dirty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05000" y="1828800"/>
            <a:ext cx="6781800" cy="2971800"/>
          </a:xfrm>
        </p:spPr>
        <p:txBody>
          <a:bodyPr/>
          <a:lstStyle/>
          <a:p>
            <a:endParaRPr lang="en-US" sz="2000" dirty="0">
              <a:solidFill>
                <a:srgbClr val="000000"/>
              </a:solidFill>
              <a:latin typeface="Arial" pitchFamily="-108" charset="0"/>
            </a:endParaRPr>
          </a:p>
        </p:txBody>
      </p:sp>
      <p:sp>
        <p:nvSpPr>
          <p:cNvPr id="27652" name="Text Box 4"/>
          <p:cNvSpPr txBox="1">
            <a:spLocks noChangeArrowheads="1"/>
          </p:cNvSpPr>
          <p:nvPr/>
        </p:nvSpPr>
        <p:spPr bwMode="auto">
          <a:xfrm>
            <a:off x="1066800" y="2090639"/>
            <a:ext cx="45720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 smtClean="0">
                <a:latin typeface="Arial" pitchFamily="-108" charset="0"/>
              </a:rPr>
              <a:t>Author of the Virginia Plan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 smtClean="0">
                <a:latin typeface="Arial" pitchFamily="-108" charset="0"/>
              </a:rPr>
              <a:t>“Father of the Constitution”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-108" charset="0"/>
              </a:rPr>
              <a:t>C</a:t>
            </a:r>
            <a:r>
              <a:rPr lang="en-US" b="1" dirty="0" smtClean="0">
                <a:latin typeface="Arial" pitchFamily="-108" charset="0"/>
              </a:rPr>
              <a:t>ompiler of the Bill of Rights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-108" charset="0"/>
              </a:rPr>
              <a:t>A</a:t>
            </a:r>
            <a:r>
              <a:rPr lang="en-US" b="1" dirty="0" smtClean="0">
                <a:latin typeface="Arial" pitchFamily="-108" charset="0"/>
              </a:rPr>
              <a:t>uthor of the Virginia Resolution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 smtClean="0">
                <a:latin typeface="Arial" pitchFamily="-108" charset="0"/>
              </a:rPr>
              <a:t>Fourth POTUS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b="1" dirty="0" smtClean="0">
                <a:latin typeface="Arial" pitchFamily="-108" charset="0"/>
              </a:rPr>
              <a:t>Husband of Dolly Madison </a:t>
            </a:r>
            <a:endParaRPr lang="en-US" dirty="0">
              <a:latin typeface="Arial" pitchFamily="-108" charset="0"/>
            </a:endParaRPr>
          </a:p>
        </p:txBody>
      </p:sp>
      <p:sp>
        <p:nvSpPr>
          <p:cNvPr id="2765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6369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9</a:t>
            </a:r>
          </a:p>
        </p:txBody>
      </p:sp>
      <p:pic>
        <p:nvPicPr>
          <p:cNvPr id="6" name="Picture 5" descr="Dolly_Madison_1960_A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310" y="1219200"/>
            <a:ext cx="2933990" cy="3962400"/>
          </a:xfrm>
          <a:prstGeom prst="rect">
            <a:avLst/>
          </a:prstGeom>
        </p:spPr>
      </p:pic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Non-Intercourse Act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7543800" cy="44958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In 1809, Congress replaced the Embargo Act with the Non-Intercourse Act.</a:t>
            </a:r>
          </a:p>
          <a:p>
            <a:r>
              <a:rPr lang="en-US" b="1" dirty="0" smtClean="0">
                <a:latin typeface="Arial"/>
                <a:cs typeface="Arial"/>
              </a:rPr>
              <a:t>It forbade American trade only with Britain and France</a:t>
            </a:r>
          </a:p>
          <a:p>
            <a:r>
              <a:rPr lang="en-US" b="1" dirty="0" smtClean="0">
                <a:latin typeface="Arial"/>
                <a:cs typeface="Arial"/>
              </a:rPr>
              <a:t>It authorized the president to end non-intercourse with either nation if it stopped violating America's neutral rights. 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9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914400" y="55626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smtClean="0">
                <a:solidFill>
                  <a:srgbClr val="3366FF"/>
                </a:solidFill>
                <a:latin typeface="Arial" pitchFamily="-108" charset="0"/>
              </a:rPr>
              <a:t>“peaceful coercion”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Democratic</a:t>
            </a:r>
            <a:r>
              <a:rPr lang="en-US" b="1" dirty="0" smtClean="0">
                <a:solidFill>
                  <a:schemeClr val="tx1"/>
                </a:solidFill>
              </a:rPr>
              <a:t>-</a:t>
            </a:r>
            <a:br>
              <a:rPr lang="en-US" b="1" dirty="0" smtClean="0">
                <a:solidFill>
                  <a:schemeClr val="tx1"/>
                </a:solidFill>
              </a:rPr>
            </a:br>
            <a:r>
              <a:rPr lang="en-US" b="1" dirty="0" smtClean="0">
                <a:solidFill>
                  <a:schemeClr val="tx1"/>
                </a:solidFill>
              </a:rPr>
              <a:t>Republican </a:t>
            </a:r>
            <a:r>
              <a:rPr lang="en-US" b="1" dirty="0">
                <a:solidFill>
                  <a:schemeClr val="tx1"/>
                </a:solidFill>
              </a:rPr>
              <a:t>Party</a:t>
            </a:r>
            <a:endParaRPr lang="en-US" dirty="0"/>
          </a:p>
        </p:txBody>
      </p:sp>
      <p:sp>
        <p:nvSpPr>
          <p:cNvPr id="4109" name="Rectangle 13"/>
          <p:cNvSpPr>
            <a:spLocks noGrp="1" noChangeArrowheads="1"/>
          </p:cNvSpPr>
          <p:nvPr>
            <p:ph sz="half" idx="1"/>
          </p:nvPr>
        </p:nvSpPr>
        <p:spPr>
          <a:xfrm>
            <a:off x="4953000" y="1905000"/>
            <a:ext cx="3657600" cy="41830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States</a:t>
            </a:r>
            <a:r>
              <a:rPr lang="en-US" sz="2400" b="1" dirty="0">
                <a:solidFill>
                  <a:srgbClr val="000000"/>
                </a:solidFill>
                <a:latin typeface="Arial" pitchFamily="-108" charset="0"/>
              </a:rPr>
              <a:t>' </a:t>
            </a:r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rights (KT and VA Resolutions)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An agrarian (agricultural) and commercial economy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Strict </a:t>
            </a:r>
            <a:r>
              <a:rPr lang="en-US" sz="2400" b="1" dirty="0" err="1" smtClean="0">
                <a:solidFill>
                  <a:srgbClr val="000000"/>
                </a:solidFill>
                <a:latin typeface="Arial" pitchFamily="-108" charset="0"/>
              </a:rPr>
              <a:t>constructionism</a:t>
            </a:r>
            <a:endParaRPr lang="en-US" sz="2400" b="1" dirty="0" smtClean="0">
              <a:solidFill>
                <a:srgbClr val="000000"/>
              </a:solidFill>
              <a:latin typeface="Arial" pitchFamily="-108" charset="0"/>
            </a:endParaRP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Friendship with France</a:t>
            </a:r>
            <a:endParaRPr lang="en-US" sz="2400" b="1" dirty="0">
              <a:solidFill>
                <a:srgbClr val="000000"/>
              </a:solidFill>
              <a:latin typeface="Arial" pitchFamily="-108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09600" y="1752600"/>
            <a:ext cx="4038600" cy="464820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1</a:t>
            </a:r>
            <a:r>
              <a:rPr lang="en-US" sz="2400" b="1" baseline="30000" dirty="0" smtClean="0">
                <a:latin typeface="Arial"/>
                <a:cs typeface="Arial"/>
              </a:rPr>
              <a:t>st</a:t>
            </a:r>
            <a:r>
              <a:rPr lang="en-US" sz="2400" b="1" dirty="0" smtClean="0">
                <a:latin typeface="Arial"/>
                <a:cs typeface="Arial"/>
              </a:rPr>
              <a:t> 2-party system = Federalists vs. Democratic-Republicans</a:t>
            </a:r>
          </a:p>
          <a:p>
            <a:r>
              <a:rPr lang="en-US" sz="2400" b="1" dirty="0" smtClean="0">
                <a:latin typeface="Arial"/>
                <a:cs typeface="Arial"/>
              </a:rPr>
              <a:t>Sometimes called the Republicans (don’t confuse with modern Republicans)</a:t>
            </a:r>
          </a:p>
          <a:p>
            <a:r>
              <a:rPr lang="en-US" sz="2400" b="1" dirty="0" smtClean="0">
                <a:latin typeface="Arial"/>
                <a:cs typeface="Arial"/>
              </a:rPr>
              <a:t>Organized by Thomas Jefferson and James Madison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Macon’s Bill No. 2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7543800" cy="44958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Replaced the ineffective Non-Intercourse Act.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Removed all restrictions on commerce with France and Britain, but it authorized the president to reapply non-intercourse to either power if one of them ceased violating American neutral rights. </a:t>
            </a:r>
            <a:endParaRPr lang="en-US" b="1" dirty="0">
              <a:solidFill>
                <a:srgbClr val="FFFFFF"/>
              </a:solidFill>
              <a:latin typeface="Arial" pitchFamily="-108" charset="0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9703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9</a:t>
            </a:r>
          </a:p>
          <a:p>
            <a:pPr>
              <a:spcBef>
                <a:spcPct val="50000"/>
              </a:spcBef>
            </a:pPr>
            <a:endParaRPr lang="en-US" sz="3600" dirty="0" smtClean="0">
              <a:latin typeface="Arial Black" pitchFamily="-108" charset="0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914400" y="55626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smtClean="0">
                <a:solidFill>
                  <a:srgbClr val="3366FF"/>
                </a:solidFill>
                <a:latin typeface="Arial" pitchFamily="-108" charset="0"/>
              </a:rPr>
              <a:t>“peaceful coercion”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i="1" dirty="0" err="1" smtClean="0">
                <a:solidFill>
                  <a:schemeClr val="tx1"/>
                </a:solidFill>
                <a:latin typeface="Book Antiqua"/>
                <a:cs typeface="Book Antiqua"/>
              </a:rPr>
              <a:t>impressment</a:t>
            </a:r>
            <a:endParaRPr lang="en-US" b="1" i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2590800"/>
            <a:ext cx="7696200" cy="3810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The British navy used press gangs to commandeer manpower for naval service.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During the Napoleonic Wars, British captains impressed seamen from neutral vessels, even naturalized American citizens.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America's sense of national honor was outraged</a:t>
            </a:r>
          </a:p>
          <a:p>
            <a:r>
              <a:rPr lang="en-US" b="1" dirty="0" err="1" smtClean="0">
                <a:solidFill>
                  <a:srgbClr val="FFFFFF"/>
                </a:solidFill>
                <a:latin typeface="Arial" pitchFamily="-108" charset="0"/>
              </a:rPr>
              <a:t>Impressment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 became a cause of war in 1812. </a:t>
            </a:r>
            <a:endParaRPr lang="en-US" b="1" dirty="0">
              <a:solidFill>
                <a:srgbClr val="FFFFFF"/>
              </a:solidFill>
              <a:latin typeface="Arial" pitchFamily="-108" charset="0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13932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2</a:t>
            </a:r>
          </a:p>
        </p:txBody>
      </p:sp>
      <p:pic>
        <p:nvPicPr>
          <p:cNvPr id="6" name="Picture 6" descr="Impressment.jpg                                                00022F2AMacintosh HD                   B7465B8A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57800" y="304800"/>
            <a:ext cx="3429000" cy="2127250"/>
          </a:xfrm>
          <a:prstGeom prst="rect">
            <a:avLst/>
          </a:prstGeom>
          <a:noFill/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305800" cy="12954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War Hawks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2590800"/>
            <a:ext cx="7696200" cy="3810000"/>
          </a:xfrm>
        </p:spPr>
        <p:txBody>
          <a:bodyPr>
            <a:normAutofit fontScale="92500"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Young congressional leaders from South and West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Called for war against Great Britain in 1811 and 1812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Tired of Jefferson and Madison’s “peaceful coercion”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 Saw war as the only way to defend the national honor and force the British to respect America's neutral rights. </a:t>
            </a:r>
            <a:endParaRPr lang="en-US" b="1" dirty="0">
              <a:solidFill>
                <a:srgbClr val="FFFFFF"/>
              </a:solidFill>
              <a:latin typeface="Arial" pitchFamily="-108" charset="0"/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13932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 smtClean="0">
                <a:latin typeface="Arial Black" pitchFamily="-108" charset="0"/>
              </a:rPr>
              <a:t>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914400" y="55626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smtClean="0">
                <a:solidFill>
                  <a:srgbClr val="3366FF"/>
                </a:solidFill>
                <a:latin typeface="Arial" pitchFamily="-108" charset="0"/>
              </a:rPr>
              <a:t>“hawks and doves”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  <p:pic>
        <p:nvPicPr>
          <p:cNvPr id="8" name="Picture 7" descr="Henry_Clay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228600"/>
            <a:ext cx="1875034" cy="2286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24600" y="190500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>
                <a:solidFill>
                  <a:srgbClr val="FFFFFF"/>
                </a:solidFill>
                <a:latin typeface="Arial"/>
                <a:cs typeface="Arial"/>
              </a:rPr>
              <a:t>Speaker of the House, Henry Clay</a:t>
            </a:r>
            <a:endParaRPr lang="en-US" sz="18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Election of 1800</a:t>
            </a:r>
            <a:endParaRPr lang="en-US" sz="3600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09600" y="1752600"/>
            <a:ext cx="3657600" cy="48006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Arial" pitchFamily="-108" charset="0"/>
              </a:rPr>
              <a:t>A thief</a:t>
            </a:r>
          </a:p>
          <a:p>
            <a:r>
              <a:rPr lang="en-US" sz="2800" b="1" dirty="0" smtClean="0">
                <a:latin typeface="Arial" pitchFamily="-108" charset="0"/>
              </a:rPr>
              <a:t>A coward</a:t>
            </a:r>
          </a:p>
          <a:p>
            <a:r>
              <a:rPr lang="en-US" sz="2800" b="1" dirty="0" smtClean="0">
                <a:latin typeface="Arial" pitchFamily="-108" charset="0"/>
              </a:rPr>
              <a:t>“a mean-spirited, low-lived fellow, the son of a half-breed Indian squaw, sired by a Virginia mulatto father.”</a:t>
            </a: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pic>
        <p:nvPicPr>
          <p:cNvPr id="6" name="Picture 5" descr="Jefferson and Hemings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905000"/>
            <a:ext cx="4013200" cy="4064000"/>
          </a:xfrm>
          <a:prstGeom prst="rect">
            <a:avLst/>
          </a:prstGeom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6369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Sally </a:t>
            </a:r>
            <a:r>
              <a:rPr lang="en-US" b="1" dirty="0" err="1" smtClean="0">
                <a:solidFill>
                  <a:schemeClr val="tx1"/>
                </a:solidFill>
              </a:rPr>
              <a:t>Hemings</a:t>
            </a:r>
            <a:endParaRPr lang="en-US" sz="3600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533400" y="5410200"/>
            <a:ext cx="8153400" cy="1143000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2800" b="1" dirty="0" smtClean="0">
                <a:latin typeface="Arial" pitchFamily="-108" charset="0"/>
              </a:rPr>
              <a:t>The descendants of Sally </a:t>
            </a:r>
            <a:r>
              <a:rPr lang="en-US" sz="2800" b="1" dirty="0" err="1" smtClean="0">
                <a:latin typeface="Arial" pitchFamily="-108" charset="0"/>
              </a:rPr>
              <a:t>Hemings</a:t>
            </a:r>
            <a:r>
              <a:rPr lang="en-US" sz="2800" b="1" dirty="0" smtClean="0">
                <a:latin typeface="Arial" pitchFamily="-108" charset="0"/>
              </a:rPr>
              <a:t/>
            </a:r>
            <a:br>
              <a:rPr lang="en-US" sz="2800" b="1" dirty="0" smtClean="0">
                <a:latin typeface="Arial" pitchFamily="-108" charset="0"/>
              </a:rPr>
            </a:br>
            <a:r>
              <a:rPr lang="en-US" sz="2800" b="1" dirty="0" smtClean="0">
                <a:latin typeface="Arial" pitchFamily="-108" charset="0"/>
              </a:rPr>
              <a:t>at a family reunion (1999)</a:t>
            </a: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pic>
        <p:nvPicPr>
          <p:cNvPr id="7" name="Picture 6" descr="desc of salling heming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371600"/>
            <a:ext cx="4298516" cy="4106862"/>
          </a:xfrm>
          <a:prstGeom prst="rect">
            <a:avLst/>
          </a:prstGeom>
        </p:spPr>
      </p:pic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Election Results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09600" y="1752600"/>
            <a:ext cx="5029200" cy="373380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Arial" pitchFamily="-108" charset="0"/>
              </a:rPr>
              <a:t>Both Jefferson and Aaron Burr received 73 votes in the electoral college.</a:t>
            </a:r>
          </a:p>
          <a:p>
            <a:r>
              <a:rPr lang="en-US" sz="2400" b="1" dirty="0" smtClean="0">
                <a:latin typeface="Arial" pitchFamily="-108" charset="0"/>
              </a:rPr>
              <a:t>The Constitution required that the House of Representatives, voting by states, choose between them.</a:t>
            </a:r>
          </a:p>
          <a:p>
            <a:r>
              <a:rPr lang="en-US" sz="2400" b="1" dirty="0" smtClean="0">
                <a:latin typeface="Arial" pitchFamily="-108" charset="0"/>
              </a:rPr>
              <a:t>Jefferson was elected.</a:t>
            </a: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pic>
        <p:nvPicPr>
          <p:cNvPr id="7" name="Picture 6" descr="aaronburrs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057400"/>
            <a:ext cx="3140624" cy="4191000"/>
          </a:xfrm>
          <a:prstGeom prst="rect">
            <a:avLst/>
          </a:prstGeom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914400" y="5562600"/>
            <a:ext cx="6019800" cy="6413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 dirty="0" smtClean="0">
                <a:solidFill>
                  <a:srgbClr val="3366FF"/>
                </a:solidFill>
                <a:latin typeface="Arial" pitchFamily="-108" charset="0"/>
              </a:rPr>
              <a:t>Twelfth Amendment</a:t>
            </a:r>
            <a:endParaRPr lang="en-US" sz="3600" dirty="0">
              <a:solidFill>
                <a:srgbClr val="3366FF"/>
              </a:solidFill>
              <a:latin typeface="Arial" pitchFamily="-108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6369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“Revolution” of 1800</a:t>
            </a:r>
            <a:endParaRPr lang="en-US" dirty="0"/>
          </a:p>
        </p:txBody>
      </p:sp>
      <p:sp>
        <p:nvSpPr>
          <p:cNvPr id="4109" name="Rectangle 13"/>
          <p:cNvSpPr>
            <a:spLocks noGrp="1" noChangeArrowheads="1"/>
          </p:cNvSpPr>
          <p:nvPr>
            <p:ph sz="half" idx="1"/>
          </p:nvPr>
        </p:nvSpPr>
        <p:spPr>
          <a:xfrm>
            <a:off x="4953000" y="1905000"/>
            <a:ext cx="3657600" cy="4183062"/>
          </a:xfrm>
        </p:spPr>
        <p:txBody>
          <a:bodyPr>
            <a:normAutofit lnSpcReduction="10000"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1</a:t>
            </a:r>
            <a:r>
              <a:rPr lang="en-US" sz="2400" b="1" baseline="30000" dirty="0" smtClean="0">
                <a:solidFill>
                  <a:srgbClr val="000000"/>
                </a:solidFill>
                <a:latin typeface="Arial" pitchFamily="-108" charset="0"/>
              </a:rPr>
              <a:t>st</a:t>
            </a:r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 inaugural address:  “We are all Republicans…”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Patronage - “few </a:t>
            </a:r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die, none resign”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Funding of debt, bank, protective tariff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Arial" pitchFamily="-108" charset="0"/>
              </a:rPr>
              <a:t>Allows excise tax, Alien &amp; Sedition Acts to expire</a:t>
            </a:r>
            <a:endParaRPr lang="en-US" sz="2400" b="1" dirty="0">
              <a:solidFill>
                <a:srgbClr val="000000"/>
              </a:solidFill>
              <a:latin typeface="Arial" pitchFamily="-108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09600" y="1752600"/>
            <a:ext cx="4343400" cy="472440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No fanfare at inauguration</a:t>
            </a:r>
          </a:p>
          <a:p>
            <a:r>
              <a:rPr lang="en-US" sz="2400" b="1" dirty="0" smtClean="0">
                <a:latin typeface="Arial"/>
                <a:cs typeface="Arial"/>
              </a:rPr>
              <a:t>Informal White House</a:t>
            </a:r>
          </a:p>
          <a:p>
            <a:r>
              <a:rPr lang="en-US" sz="2400" b="1" dirty="0" smtClean="0">
                <a:latin typeface="Arial"/>
                <a:cs typeface="Arial"/>
              </a:rPr>
              <a:t>Non-hierarchical seating at official dinners</a:t>
            </a:r>
          </a:p>
          <a:p>
            <a:r>
              <a:rPr lang="en-US" sz="2400" b="1" i="1" dirty="0" smtClean="0">
                <a:latin typeface="Arial"/>
                <a:cs typeface="Arial"/>
              </a:rPr>
              <a:t>Sends</a:t>
            </a:r>
            <a:r>
              <a:rPr lang="en-US" sz="2400" b="1" dirty="0" smtClean="0">
                <a:latin typeface="Arial"/>
                <a:cs typeface="Arial"/>
              </a:rPr>
              <a:t> messages to Congress</a:t>
            </a:r>
          </a:p>
          <a:p>
            <a:r>
              <a:rPr lang="en-US" sz="2400" b="1" dirty="0" smtClean="0">
                <a:latin typeface="Arial"/>
                <a:cs typeface="Arial"/>
              </a:rPr>
              <a:t>Pardons “martyrs” of Alien &amp; Sedition Acts</a:t>
            </a:r>
          </a:p>
          <a:p>
            <a:r>
              <a:rPr lang="en-US" sz="2400" b="1" dirty="0" smtClean="0">
                <a:latin typeface="Arial"/>
                <a:cs typeface="Arial"/>
              </a:rPr>
              <a:t>Naturalization law of 1802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3276600" y="45720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chemeClr val="tx1"/>
                </a:solidFill>
              </a:rPr>
              <a:t>John Marshall</a:t>
            </a: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762000" y="2209800"/>
            <a:ext cx="8074026" cy="4011612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Chief justice </a:t>
            </a:r>
            <a:r>
              <a:rPr lang="en-US" b="1" dirty="0">
                <a:solidFill>
                  <a:srgbClr val="FFFFFF"/>
                </a:solidFill>
                <a:latin typeface="Arial" pitchFamily="-108" charset="0"/>
              </a:rPr>
              <a:t>of the United States from 1801 to 1835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A Federalist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His </a:t>
            </a:r>
            <a:r>
              <a:rPr lang="en-US" b="1" dirty="0">
                <a:solidFill>
                  <a:srgbClr val="FFFFFF"/>
                </a:solidFill>
                <a:latin typeface="Arial" pitchFamily="-108" charset="0"/>
              </a:rPr>
              <a:t>court issued several significant decisions including those in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 </a:t>
            </a:r>
            <a:r>
              <a:rPr lang="en-US" b="1" i="1" dirty="0" err="1" smtClean="0">
                <a:solidFill>
                  <a:srgbClr val="FFFFFF"/>
                </a:solidFill>
                <a:latin typeface="Arial" pitchFamily="-108" charset="0"/>
              </a:rPr>
              <a:t>Marbury</a:t>
            </a:r>
            <a:r>
              <a:rPr lang="en-US" b="1" i="1" dirty="0" smtClean="0">
                <a:solidFill>
                  <a:srgbClr val="FFFFFF"/>
                </a:solidFill>
                <a:latin typeface="Arial" pitchFamily="-108" charset="0"/>
              </a:rPr>
              <a:t> </a:t>
            </a:r>
            <a:r>
              <a:rPr lang="en-US" b="1" i="1" dirty="0" err="1">
                <a:solidFill>
                  <a:srgbClr val="FFFFFF"/>
                </a:solidFill>
                <a:latin typeface="Arial" pitchFamily="-108" charset="0"/>
              </a:rPr>
              <a:t>v</a:t>
            </a:r>
            <a:r>
              <a:rPr lang="en-US" b="1" i="1" dirty="0">
                <a:solidFill>
                  <a:srgbClr val="FFFFFF"/>
                </a:solidFill>
                <a:latin typeface="Arial" pitchFamily="-108" charset="0"/>
              </a:rPr>
              <a:t>. </a:t>
            </a:r>
            <a:r>
              <a:rPr lang="en-US" b="1" i="1" dirty="0" smtClean="0">
                <a:solidFill>
                  <a:srgbClr val="FFFFFF"/>
                </a:solidFill>
                <a:latin typeface="Arial" pitchFamily="-108" charset="0"/>
              </a:rPr>
              <a:t>Madison </a:t>
            </a:r>
            <a:r>
              <a:rPr lang="en-US" b="1" dirty="0">
                <a:solidFill>
                  <a:srgbClr val="FFFFFF"/>
                </a:solidFill>
                <a:latin typeface="Arial" pitchFamily="-108" charset="0"/>
              </a:rPr>
              <a:t>and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 </a:t>
            </a:r>
            <a:r>
              <a:rPr lang="en-US" b="1" i="1" dirty="0" smtClean="0">
                <a:solidFill>
                  <a:srgbClr val="FFFFFF"/>
                </a:solidFill>
                <a:latin typeface="Arial" pitchFamily="-108" charset="0"/>
              </a:rPr>
              <a:t>McCulloch </a:t>
            </a:r>
            <a:r>
              <a:rPr lang="en-US" b="1" i="1" dirty="0" err="1">
                <a:solidFill>
                  <a:srgbClr val="FFFFFF"/>
                </a:solidFill>
                <a:latin typeface="Arial" pitchFamily="-108" charset="0"/>
              </a:rPr>
              <a:t>v</a:t>
            </a:r>
            <a:r>
              <a:rPr lang="en-US" b="1" i="1" dirty="0">
                <a:solidFill>
                  <a:srgbClr val="FFFFFF"/>
                </a:solidFill>
                <a:latin typeface="Arial" pitchFamily="-108" charset="0"/>
              </a:rPr>
              <a:t>. Maryland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His </a:t>
            </a:r>
            <a:r>
              <a:rPr lang="en-US" b="1" dirty="0">
                <a:solidFill>
                  <a:srgbClr val="FFFFFF"/>
                </a:solidFill>
                <a:latin typeface="Arial" pitchFamily="-108" charset="0"/>
              </a:rPr>
              <a:t>decisions generally expanded the power of the national government and promoted economic development</a:t>
            </a:r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.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 pitchFamily="-108" charset="0"/>
              </a:rPr>
              <a:t>His </a:t>
            </a:r>
            <a:r>
              <a:rPr lang="en-US" b="1" dirty="0">
                <a:solidFill>
                  <a:srgbClr val="FFFFFF"/>
                </a:solidFill>
                <a:latin typeface="Arial" pitchFamily="-108" charset="0"/>
              </a:rPr>
              <a:t>rulings consistently upheld the sanctity of contracts and the supremacy of federal legislation over the laws of the states. </a:t>
            </a:r>
          </a:p>
        </p:txBody>
      </p:sp>
      <p:pic>
        <p:nvPicPr>
          <p:cNvPr id="8" name="Content Placeholder 7" descr="John Marshall Statue.jpg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32126" b="-32126"/>
          <a:stretch>
            <a:fillRect/>
          </a:stretch>
        </p:blipFill>
        <p:spPr>
          <a:xfrm>
            <a:off x="5791200" y="-533400"/>
            <a:ext cx="2971800" cy="3398738"/>
          </a:xfrm>
        </p:spPr>
      </p:pic>
      <p:sp>
        <p:nvSpPr>
          <p:cNvPr id="41988" name="Text Box 4"/>
          <p:cNvSpPr txBox="1">
            <a:spLocks noChangeArrowheads="1"/>
          </p:cNvSpPr>
          <p:nvPr/>
        </p:nvSpPr>
        <p:spPr bwMode="auto">
          <a:xfrm>
            <a:off x="2057400" y="44958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sp>
        <p:nvSpPr>
          <p:cNvPr id="4198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6369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0</a:t>
            </a:r>
          </a:p>
          <a:p>
            <a:pPr>
              <a:spcBef>
                <a:spcPct val="50000"/>
              </a:spcBef>
            </a:pPr>
            <a:r>
              <a:rPr lang="en-US" sz="3600">
                <a:latin typeface="Arial Black" pitchFamily="-108" charset="0"/>
              </a:rPr>
              <a:t>1</a:t>
            </a:r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Rectangle 1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612063" cy="1417638"/>
          </a:xfrm>
        </p:spPr>
        <p:txBody>
          <a:bodyPr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TJ’s</a:t>
            </a:r>
            <a:r>
              <a:rPr lang="en-US" b="1" dirty="0" smtClean="0">
                <a:solidFill>
                  <a:schemeClr val="tx1"/>
                </a:solidFill>
              </a:rPr>
              <a:t> Foreign Policy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09600" y="1752600"/>
            <a:ext cx="2514600" cy="457200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Reduction of military</a:t>
            </a:r>
          </a:p>
          <a:p>
            <a:r>
              <a:rPr lang="en-US" sz="2400" b="1" dirty="0" smtClean="0">
                <a:latin typeface="Arial"/>
                <a:cs typeface="Arial"/>
              </a:rPr>
              <a:t>“peaceful coercion”</a:t>
            </a:r>
          </a:p>
          <a:p>
            <a:r>
              <a:rPr lang="en-US" sz="2400" b="1" dirty="0" smtClean="0">
                <a:latin typeface="Arial"/>
                <a:cs typeface="Arial"/>
              </a:rPr>
              <a:t>Barbary pirates (“from the halls of Montezuma to the shores of Tripoli”)</a:t>
            </a:r>
          </a:p>
        </p:txBody>
      </p:sp>
      <p:sp>
        <p:nvSpPr>
          <p:cNvPr id="4112" name="Text Box 16"/>
          <p:cNvSpPr txBox="1">
            <a:spLocks noChangeArrowheads="1"/>
          </p:cNvSpPr>
          <p:nvPr/>
        </p:nvSpPr>
        <p:spPr bwMode="auto">
          <a:xfrm>
            <a:off x="3276600" y="4572000"/>
            <a:ext cx="6705600" cy="336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kumimoji="0" lang="en-US" sz="1600">
              <a:solidFill>
                <a:srgbClr val="000000"/>
              </a:solidFill>
              <a:latin typeface="Arial" pitchFamily="-108" charset="0"/>
            </a:endParaRPr>
          </a:p>
        </p:txBody>
      </p:sp>
      <p:pic>
        <p:nvPicPr>
          <p:cNvPr id="6" name="Content Placeholder 5" descr="BarbaryPirates.jpg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7314" r="-27314"/>
          <a:stretch>
            <a:fillRect/>
          </a:stretch>
        </p:blipFill>
        <p:spPr>
          <a:xfrm>
            <a:off x="5257800" y="1371600"/>
            <a:ext cx="4464076" cy="5105400"/>
          </a:xfrm>
          <a:prstGeom prst="rect">
            <a:avLst/>
          </a:prstGeom>
        </p:spPr>
      </p:pic>
      <p:pic>
        <p:nvPicPr>
          <p:cNvPr id="7" name="Picture 6" descr="map.libya.tripoli.l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599" y="2286000"/>
            <a:ext cx="3316455" cy="3352800"/>
          </a:xfrm>
          <a:prstGeom prst="rect">
            <a:avLst/>
          </a:prstGeom>
        </p:spPr>
      </p:pic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772400" cy="12192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  <a:latin typeface="Book Antiqua"/>
                <a:cs typeface="Book Antiqua"/>
              </a:rPr>
              <a:t>Louisiana Purchase</a:t>
            </a:r>
            <a:endParaRPr lang="en-US" b="1" dirty="0">
              <a:solidFill>
                <a:schemeClr val="tx1"/>
              </a:solidFill>
              <a:latin typeface="Book Antiqua"/>
              <a:cs typeface="Book Antiqua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1905000"/>
            <a:ext cx="4876800" cy="4267200"/>
          </a:xfrm>
        </p:spPr>
        <p:txBody>
          <a:bodyPr/>
          <a:lstStyle/>
          <a:p>
            <a:r>
              <a:rPr lang="en-US" b="1" dirty="0" smtClean="0">
                <a:latin typeface="Arial"/>
                <a:cs typeface="Arial"/>
              </a:rPr>
              <a:t>French control of New Orleans and Mississippi</a:t>
            </a:r>
          </a:p>
          <a:p>
            <a:r>
              <a:rPr lang="en-US" b="1" dirty="0" smtClean="0">
                <a:latin typeface="Arial"/>
                <a:cs typeface="Arial"/>
              </a:rPr>
              <a:t>Influenced by slave revolt in Santo Domingo (Toussaint </a:t>
            </a:r>
            <a:r>
              <a:rPr lang="en-US" b="1" dirty="0" err="1" smtClean="0">
                <a:latin typeface="Arial"/>
                <a:cs typeface="Arial"/>
              </a:rPr>
              <a:t>L’Ouverture</a:t>
            </a:r>
            <a:r>
              <a:rPr lang="en-US" b="1" dirty="0" smtClean="0">
                <a:latin typeface="Arial"/>
                <a:cs typeface="Arial"/>
              </a:rPr>
              <a:t>)</a:t>
            </a:r>
          </a:p>
          <a:p>
            <a:r>
              <a:rPr lang="en-US" b="1" dirty="0" smtClean="0">
                <a:latin typeface="Arial"/>
                <a:cs typeface="Arial"/>
              </a:rPr>
              <a:t>Napoleon Bonaparte decides to focus on Europe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609600" cy="313932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8</a:t>
            </a: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0</a:t>
            </a:r>
            <a:endParaRPr lang="en-US" sz="3600" dirty="0" smtClean="0">
              <a:latin typeface="Arial Black" pitchFamily="-108" charset="0"/>
            </a:endParaRPr>
          </a:p>
          <a:p>
            <a:pPr>
              <a:spcBef>
                <a:spcPct val="50000"/>
              </a:spcBef>
            </a:pPr>
            <a:r>
              <a:rPr lang="en-US" sz="3600" dirty="0">
                <a:latin typeface="Arial Black" pitchFamily="-108" charset="0"/>
              </a:rPr>
              <a:t>3</a:t>
            </a:r>
          </a:p>
        </p:txBody>
      </p:sp>
      <p:pic>
        <p:nvPicPr>
          <p:cNvPr id="6" name="Picture 5" descr="209sj_420px-Toussaint_LOuvertur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905000"/>
            <a:ext cx="2886075" cy="4114800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Habitat">
  <a:themeElements>
    <a:clrScheme name="Habitat">
      <a:dk1>
        <a:sysClr val="windowText" lastClr="000000"/>
      </a:dk1>
      <a:lt1>
        <a:sysClr val="window" lastClr="FFFFFF"/>
      </a:lt1>
      <a:dk2>
        <a:srgbClr val="194431"/>
      </a:dk2>
      <a:lt2>
        <a:srgbClr val="F0E6C3"/>
      </a:lt2>
      <a:accent1>
        <a:srgbClr val="F8C000"/>
      </a:accent1>
      <a:accent2>
        <a:srgbClr val="F88600"/>
      </a:accent2>
      <a:accent3>
        <a:srgbClr val="F83500"/>
      </a:accent3>
      <a:accent4>
        <a:srgbClr val="8B723D"/>
      </a:accent4>
      <a:accent5>
        <a:srgbClr val="818B3D"/>
      </a:accent5>
      <a:accent6>
        <a:srgbClr val="586215"/>
      </a:accent6>
      <a:hlink>
        <a:srgbClr val="FF621D"/>
      </a:hlink>
      <a:folHlink>
        <a:srgbClr val="F3D260"/>
      </a:folHlink>
    </a:clrScheme>
    <a:fontScheme name="Habitat">
      <a:majorFont>
        <a:latin typeface="Book Antiqua"/>
        <a:ea typeface=""/>
        <a:cs typeface=""/>
        <a:font script="Jpan" typeface="ＭＳ 明朝"/>
      </a:majorFont>
      <a:minorFont>
        <a:latin typeface="Book Antiqua"/>
        <a:ea typeface=""/>
        <a:cs typeface=""/>
        <a:font script="Jpan" typeface="ＭＳ 明朝"/>
      </a:minorFont>
    </a:fontScheme>
    <a:fmtScheme name="Habitat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0000"/>
              </a:schemeClr>
              <a:schemeClr val="phClr">
                <a:satMod val="275000"/>
              </a:schemeClr>
            </a:duotone>
          </a:blip>
          <a:tile tx="0" ty="0" sx="40000" sy="4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30000"/>
              </a:schemeClr>
              <a:schemeClr val="phClr">
                <a:satMod val="275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0000"/>
              <a:satMod val="105000"/>
            </a:schemeClr>
          </a:solidFill>
          <a:prstDash val="solid"/>
        </a:ln>
        <a:ln w="25400" cap="flat" cmpd="sng" algn="ctr">
          <a:solidFill>
            <a:schemeClr val="phClr">
              <a:shade val="80000"/>
            </a:schemeClr>
          </a:solidFill>
          <a:prstDash val="solid"/>
        </a:ln>
        <a:ln w="25400" cap="flat" cmpd="sng" algn="ctr">
          <a:solidFill>
            <a:schemeClr val="phClr">
              <a:shade val="7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r="4200000" sx="105000" sy="105000" algn="t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76200" dist="25400" dir="13200000">
              <a:srgbClr val="000000">
                <a:alpha val="80000"/>
              </a:srgbClr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19800000"/>
            </a:lightRig>
          </a:scene3d>
          <a:sp3d prstMaterial="softEdge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Habitat.thmx</Template>
  <TotalTime>453</TotalTime>
  <Words>879</Words>
  <Application>Microsoft Office PowerPoint</Application>
  <PresentationFormat>On-screen Show (4:3)</PresentationFormat>
  <Paragraphs>164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ＭＳ Ｐゴシック</vt:lpstr>
      <vt:lpstr>Arial</vt:lpstr>
      <vt:lpstr>Arial Black</vt:lpstr>
      <vt:lpstr>Book Antiqua</vt:lpstr>
      <vt:lpstr>Times New Roman</vt:lpstr>
      <vt:lpstr>Wingdings 2</vt:lpstr>
      <vt:lpstr>Habitat</vt:lpstr>
      <vt:lpstr>The Jeffersonian Era</vt:lpstr>
      <vt:lpstr>Democratic- Republican Party</vt:lpstr>
      <vt:lpstr>Election of 1800</vt:lpstr>
      <vt:lpstr>Sally Hemings</vt:lpstr>
      <vt:lpstr>Election Results</vt:lpstr>
      <vt:lpstr>“Revolution” of 1800</vt:lpstr>
      <vt:lpstr>John Marshall</vt:lpstr>
      <vt:lpstr>TJ’s Foreign Policy</vt:lpstr>
      <vt:lpstr>Louisiana Purchase</vt:lpstr>
      <vt:lpstr>Louisiana Purchase</vt:lpstr>
      <vt:lpstr>Lewis and Clark</vt:lpstr>
      <vt:lpstr>“Empire of Liberty”</vt:lpstr>
      <vt:lpstr>strict constructionist?</vt:lpstr>
      <vt:lpstr>British Orders in Council</vt:lpstr>
      <vt:lpstr>Chesapeake-Leopard Incident</vt:lpstr>
      <vt:lpstr>Embargo Act of 1807</vt:lpstr>
      <vt:lpstr>Ograbme</vt:lpstr>
      <vt:lpstr>James Madison</vt:lpstr>
      <vt:lpstr>Non-Intercourse Act</vt:lpstr>
      <vt:lpstr>Macon’s Bill No. 2</vt:lpstr>
      <vt:lpstr>impressment</vt:lpstr>
      <vt:lpstr>War Hawks</vt:lpstr>
    </vt:vector>
  </TitlesOfParts>
  <Company>ɧ退ɣ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Alien and Sedition Acts</dc:title>
  <dc:creator>Charles Vávra</dc:creator>
  <cp:lastModifiedBy>Ashley E Cirbo</cp:lastModifiedBy>
  <cp:revision>146</cp:revision>
  <cp:lastPrinted>1904-01-01T00:00:00Z</cp:lastPrinted>
  <dcterms:created xsi:type="dcterms:W3CDTF">2008-10-19T21:24:47Z</dcterms:created>
  <dcterms:modified xsi:type="dcterms:W3CDTF">2014-11-30T20:40:16Z</dcterms:modified>
</cp:coreProperties>
</file>